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strument Sans Medium" panose="020B0604020202020204" charset="0"/>
      <p:regular r:id="rId10"/>
    </p:embeddedFont>
    <p:embeddedFont>
      <p:font typeface="Instrument Sans Semi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086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E2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9466"/>
            <a:ext cx="7556421" cy="2657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Challenges of Cloud Computing in 2025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793790" y="4522589"/>
            <a:ext cx="7556421" cy="190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computing continues its rapid expansion, transforming how businesses operate. Yet, this evolution comes with significant challenges that organizations must proactively address to harness the cloud's full potential.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51A38-43CC-2474-B9F3-733B1FCC3772}"/>
              </a:ext>
            </a:extLst>
          </p:cNvPr>
          <p:cNvSpPr txBox="1"/>
          <p:nvPr/>
        </p:nvSpPr>
        <p:spPr>
          <a:xfrm>
            <a:off x="6521410" y="6410992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</a:t>
            </a:r>
          </a:p>
          <a:p>
            <a:r>
              <a:rPr lang="en-US" dirty="0">
                <a:solidFill>
                  <a:srgbClr val="1E3063"/>
                </a:solidFill>
                <a:latin typeface="Instrument Sans Medium" pitchFamily="34" charset="0"/>
              </a:rPr>
              <a:t>Farhan Ali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5237"/>
            <a:ext cx="867156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and Data Privacy: The Top Cloud Concern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779151"/>
            <a:ext cx="697122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security incidents are on the rise, impacting over </a:t>
            </a:r>
            <a:r>
              <a:rPr lang="en-US" sz="14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55% of organizations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the last two years. These incidents range from sophisticated data breaches and ransomware attacks to less obvious, but equally damaging, issues.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870835"/>
            <a:ext cx="6971228" cy="1475780"/>
          </a:xfrm>
          <a:prstGeom prst="roundRect">
            <a:avLst>
              <a:gd name="adj" fmla="val 7435"/>
            </a:avLst>
          </a:prstGeom>
          <a:solidFill>
            <a:srgbClr val="FFFFFF"/>
          </a:solidFill>
          <a:ln w="22860">
            <a:solidFill>
              <a:srgbClr val="FF5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70930" y="2870835"/>
            <a:ext cx="91440" cy="1475780"/>
          </a:xfrm>
          <a:prstGeom prst="roundRect">
            <a:avLst>
              <a:gd name="adj" fmla="val 181395"/>
            </a:avLst>
          </a:prstGeom>
          <a:solidFill>
            <a:srgbClr val="FF50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69419" y="3077885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Insecure APIs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69419" y="3549968"/>
            <a:ext cx="648854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Vulnerabilities in application programming interfaces create pathways for unauthorized access.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93790" y="4530804"/>
            <a:ext cx="6971228" cy="1475780"/>
          </a:xfrm>
          <a:prstGeom prst="roundRect">
            <a:avLst>
              <a:gd name="adj" fmla="val 9291"/>
            </a:avLst>
          </a:prstGeom>
          <a:solidFill>
            <a:srgbClr val="FFFFFF"/>
          </a:solidFill>
          <a:ln w="22860">
            <a:solidFill>
              <a:srgbClr val="FF5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70930" y="4530804"/>
            <a:ext cx="91440" cy="1475780"/>
          </a:xfrm>
          <a:prstGeom prst="roundRect">
            <a:avLst>
              <a:gd name="adj" fmla="val 181395"/>
            </a:avLst>
          </a:prstGeom>
          <a:solidFill>
            <a:srgbClr val="FF50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69419" y="4737854"/>
            <a:ext cx="2303621" cy="359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Insider Threats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069419" y="5209937"/>
            <a:ext cx="6488549" cy="36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Risks from malicious or negligent internal actors compromising data.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93790" y="6213635"/>
            <a:ext cx="6971228" cy="1475780"/>
          </a:xfrm>
          <a:prstGeom prst="roundRect">
            <a:avLst>
              <a:gd name="adj" fmla="val 9291"/>
            </a:avLst>
          </a:prstGeom>
          <a:solidFill>
            <a:srgbClr val="FFFFFF"/>
          </a:solidFill>
          <a:ln w="22860">
            <a:solidFill>
              <a:srgbClr val="FF5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70930" y="6213635"/>
            <a:ext cx="91440" cy="1475780"/>
          </a:xfrm>
          <a:prstGeom prst="roundRect">
            <a:avLst>
              <a:gd name="adj" fmla="val 181395"/>
            </a:avLst>
          </a:prstGeom>
          <a:solidFill>
            <a:srgbClr val="FF500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69419" y="6419883"/>
            <a:ext cx="2303621" cy="359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Misconfigurations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069419" y="6889650"/>
            <a:ext cx="6488549" cy="36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 error in setting up cloud services often leads to exposed data.</a:t>
            </a:r>
            <a:endParaRPr lang="en-US" sz="14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218" y="1820585"/>
            <a:ext cx="4244845" cy="424484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8222218" y="5682020"/>
            <a:ext cx="562189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8222218" y="6142672"/>
            <a:ext cx="5237304" cy="94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Protecting sensitive information demands </a:t>
            </a:r>
            <a:r>
              <a:rPr lang="en-US" sz="14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encryption, stringent identity management, and continuous security monitoring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mitigate these growing threats effectively.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727"/>
            <a:ext cx="102955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Managing Multi-Cloud and Hybrid Environments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63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vast majority, </a:t>
            </a: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89% of organizations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now leverage multi-cloud setups, combining services from various providers. This distributed architecture, while offering flexibility, introduces significant complexities.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679025" y="305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47705"/>
            <a:ext cx="47204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Integrating diverse cloud platforms and on-premises systems adds operational overhead.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22" y="3164205"/>
            <a:ext cx="2921556" cy="292155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037421" y="3347204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274" y="3471148"/>
            <a:ext cx="255151" cy="318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16139" y="3238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Silos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116139" y="3729157"/>
            <a:ext cx="47204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Scattered data across environments can hinder unified analytics and governance.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422" y="3164205"/>
            <a:ext cx="2921556" cy="292155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025884" y="3347204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737" y="3471148"/>
            <a:ext cx="255151" cy="318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116139" y="4976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Configuration Drift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116139" y="5466993"/>
            <a:ext cx="47204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Inconsistencies across clouds lead to security gaps and performance issues.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422" y="3164205"/>
            <a:ext cx="2921556" cy="2921556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8025884" y="533566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737" y="5459611"/>
            <a:ext cx="255151" cy="31896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679025" y="4976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Compliance Risk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793790" y="5466993"/>
            <a:ext cx="47204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regulatory adherence across disparate cloud services is a complex task.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422" y="3164205"/>
            <a:ext cx="2921556" cy="2921556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6037421" y="533566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3274" y="5459611"/>
            <a:ext cx="255151" cy="31896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93790" y="64479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multi-cloud management tools and clear governance policies are essential to harmonize operations, prevent costly errors, and ensure seamless data flow.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252" y="671989"/>
            <a:ext cx="6538436" cy="684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&amp; Reliability</a:t>
            </a:r>
            <a:endParaRPr lang="en-US" sz="4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1" y="1737313"/>
            <a:ext cx="4300343" cy="4300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4252" y="6315905"/>
            <a:ext cx="247233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Latency &amp; Responsiveness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4252" y="6722980"/>
            <a:ext cx="643723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Suboptimal network latency and inefficient load balancing can severely degrade application responsiveness, leading to frustrating user experiences and potential customer churn.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535" y="2093659"/>
            <a:ext cx="794266" cy="9788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69630" y="2119166"/>
            <a:ext cx="216372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Continuous Monitoring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469630" y="2526241"/>
            <a:ext cx="548413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robust systems to track performance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Metrics in real-time.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535" y="3470297"/>
            <a:ext cx="794266" cy="9788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69630" y="3507667"/>
            <a:ext cx="198560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Automated Scaling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462011" y="3874033"/>
            <a:ext cx="5484138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Dynamically adjust resources to meet demand and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prevent bottlenecks.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535" y="4857378"/>
            <a:ext cx="794266" cy="10740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69630" y="4857377"/>
            <a:ext cx="198560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Disaster Recovery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8469630" y="5264452"/>
            <a:ext cx="548413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comprehensive plans for rapid recovery from unexpected incidents.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516535" y="6315905"/>
            <a:ext cx="198560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Vendor Outages</a:t>
            </a:r>
            <a:endParaRPr lang="en-US" dirty="0"/>
          </a:p>
        </p:txBody>
      </p:sp>
      <p:sp>
        <p:nvSpPr>
          <p:cNvPr id="17" name="Text 11"/>
          <p:cNvSpPr/>
          <p:nvPr/>
        </p:nvSpPr>
        <p:spPr>
          <a:xfrm>
            <a:off x="7516535" y="6722980"/>
            <a:ext cx="643723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Dependency on cloud providers means their service disruptions can translate directly into significant downtime and potential data loss for your organization.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813"/>
            <a:ext cx="863524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Management and the Cloud Skills Gap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47957"/>
            <a:ext cx="626209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While cloud promises cost efficiency, hidden expenses often emerge from </a:t>
            </a: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underutilized resources, unexpected usage spikes, and poor resource optimization.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Effective cost governance is paramount.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454122"/>
            <a:ext cx="2998113" cy="839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00"/>
              </a:lnSpc>
              <a:buNone/>
            </a:pPr>
            <a:r>
              <a:rPr lang="en-US" sz="6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$679B</a:t>
            </a:r>
            <a:endParaRPr lang="en-US" sz="6600" dirty="0"/>
          </a:p>
        </p:txBody>
      </p:sp>
      <p:sp>
        <p:nvSpPr>
          <p:cNvPr id="5" name="Text 3"/>
          <p:cNvSpPr/>
          <p:nvPr/>
        </p:nvSpPr>
        <p:spPr>
          <a:xfrm>
            <a:off x="942618" y="4559737"/>
            <a:ext cx="270033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Spending 2024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93790" y="5104686"/>
            <a:ext cx="2998113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global spend on cloud services continues its exponential growth.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057650" y="3454122"/>
            <a:ext cx="2998232" cy="839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600"/>
              </a:lnSpc>
              <a:buNone/>
            </a:pPr>
            <a:r>
              <a:rPr lang="en-US" sz="66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$1T+</a:t>
            </a:r>
            <a:endParaRPr lang="en-US" sz="6600" dirty="0"/>
          </a:p>
        </p:txBody>
      </p:sp>
      <p:sp>
        <p:nvSpPr>
          <p:cNvPr id="8" name="Text 6"/>
          <p:cNvSpPr/>
          <p:nvPr/>
        </p:nvSpPr>
        <p:spPr>
          <a:xfrm>
            <a:off x="4227671" y="4559737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Projected by 2027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4057650" y="5104686"/>
            <a:ext cx="299823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expenditure is set to exceed a trillion dollars annually within three years.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558" y="1795820"/>
            <a:ext cx="4489252" cy="44892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93790" y="6763464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Compounding these financial challenges is a significant </a:t>
            </a:r>
            <a:r>
              <a:rPr lang="en-US" sz="1650" dirty="0">
                <a:solidFill>
                  <a:srgbClr val="92165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skills shortage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The rapid pace of cloud innovation outstrips the availability of skilled professionals, making ongoing employee training vital to maximize ROI and avoid operational bottlenecks.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162"/>
            <a:ext cx="1076503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Navigating Cloud Challenges: Turning Risks into Opportunities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77522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computing is not just a technology; it's a strategic imperative that fuels </a:t>
            </a: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digital transformation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However, its full potential is unlocked only when organizations approach its inherent challenges with foresight and expertise.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2848451"/>
            <a:ext cx="4224814" cy="1655683"/>
          </a:xfrm>
          <a:prstGeom prst="roundRect">
            <a:avLst>
              <a:gd name="adj" fmla="val 66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2825591"/>
            <a:ext cx="4224814" cy="91440"/>
          </a:xfrm>
          <a:prstGeom prst="roundRect">
            <a:avLst>
              <a:gd name="adj" fmla="val 18139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2629793" y="2572107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647" y="2710339"/>
            <a:ext cx="221099" cy="2763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0839" y="3309104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Planning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00839" y="3707487"/>
            <a:ext cx="381071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Align cloud initiatives with core business objectives and future growth.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202793" y="2848451"/>
            <a:ext cx="4224814" cy="1655683"/>
          </a:xfrm>
          <a:prstGeom prst="roundRect">
            <a:avLst>
              <a:gd name="adj" fmla="val 66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202793" y="2825591"/>
            <a:ext cx="4224814" cy="91440"/>
          </a:xfrm>
          <a:prstGeom prst="roundRect">
            <a:avLst>
              <a:gd name="adj" fmla="val 18139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38796" y="2572107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650" y="2710339"/>
            <a:ext cx="221099" cy="27634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09843" y="3309104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Holistic Security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5409843" y="3707487"/>
            <a:ext cx="381071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comprehensive security frameworks across all cloud layers.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611797" y="2848451"/>
            <a:ext cx="4224814" cy="1655683"/>
          </a:xfrm>
          <a:prstGeom prst="roundRect">
            <a:avLst>
              <a:gd name="adj" fmla="val 662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9611797" y="2825591"/>
            <a:ext cx="4224814" cy="91440"/>
          </a:xfrm>
          <a:prstGeom prst="roundRect">
            <a:avLst>
              <a:gd name="adj" fmla="val 18139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11447800" y="2572107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3654" y="2710339"/>
            <a:ext cx="221099" cy="27634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18846" y="3309104"/>
            <a:ext cx="260234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Optimized Performance</a:t>
            </a:r>
            <a:endParaRPr lang="en-US" sz="1800" dirty="0"/>
          </a:p>
        </p:txBody>
      </p:sp>
      <p:sp>
        <p:nvSpPr>
          <p:cNvPr id="21" name="Text 16"/>
          <p:cNvSpPr/>
          <p:nvPr/>
        </p:nvSpPr>
        <p:spPr>
          <a:xfrm>
            <a:off x="9818846" y="3707487"/>
            <a:ext cx="381071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Prioritize robust architectures and continuous monitoring for reliability.</a:t>
            </a:r>
            <a:endParaRPr lang="en-US" sz="1450" dirty="0"/>
          </a:p>
        </p:txBody>
      </p:sp>
      <p:sp>
        <p:nvSpPr>
          <p:cNvPr id="22" name="Shape 17"/>
          <p:cNvSpPr/>
          <p:nvPr/>
        </p:nvSpPr>
        <p:spPr>
          <a:xfrm>
            <a:off x="793790" y="4964668"/>
            <a:ext cx="4409003" cy="1360884"/>
          </a:xfrm>
          <a:prstGeom prst="roundRect">
            <a:avLst>
              <a:gd name="adj" fmla="val 806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0"/>
          <p:cNvSpPr/>
          <p:nvPr/>
        </p:nvSpPr>
        <p:spPr>
          <a:xfrm>
            <a:off x="1000839" y="5425321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Optimization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1000839" y="5823704"/>
            <a:ext cx="4017765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 FinOps practices for transparent and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efficient cloud spending.</a:t>
            </a:r>
            <a:endParaRPr lang="en-US" sz="1450" dirty="0"/>
          </a:p>
        </p:txBody>
      </p:sp>
      <p:sp>
        <p:nvSpPr>
          <p:cNvPr id="28" name="Shape 22"/>
          <p:cNvSpPr/>
          <p:nvPr/>
        </p:nvSpPr>
        <p:spPr>
          <a:xfrm>
            <a:off x="9627524" y="4904613"/>
            <a:ext cx="4287143" cy="1498996"/>
          </a:xfrm>
          <a:prstGeom prst="roundRect">
            <a:avLst>
              <a:gd name="adj" fmla="val 8063"/>
            </a:avLst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27"/>
          <p:cNvSpPr/>
          <p:nvPr/>
        </p:nvSpPr>
        <p:spPr>
          <a:xfrm>
            <a:off x="9788913" y="4904613"/>
            <a:ext cx="4101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Organizations that strategically invest in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multi-cloud management, enhanced security, and continuous workforce development are not just mitigating risks; they are </a:t>
            </a:r>
            <a:r>
              <a:rPr lang="en-US" sz="1450" dirty="0">
                <a:solidFill>
                  <a:srgbClr val="1A561C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positioning themselves as leaders in the evolving cloud era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50" dirty="0"/>
          </a:p>
        </p:txBody>
      </p:sp>
      <p:sp>
        <p:nvSpPr>
          <p:cNvPr id="35" name="Shape 3">
            <a:extLst>
              <a:ext uri="{FF2B5EF4-FFF2-40B4-BE49-F238E27FC236}">
                <a16:creationId xmlns:a16="http://schemas.microsoft.com/office/drawing/2014/main" id="{5FAF600B-BDF0-B664-8B36-1F51B838A9B9}"/>
              </a:ext>
            </a:extLst>
          </p:cNvPr>
          <p:cNvSpPr/>
          <p:nvPr/>
        </p:nvSpPr>
        <p:spPr>
          <a:xfrm>
            <a:off x="793790" y="4929327"/>
            <a:ext cx="4224814" cy="91440"/>
          </a:xfrm>
          <a:prstGeom prst="roundRect">
            <a:avLst>
              <a:gd name="adj" fmla="val 18139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2629793" y="4698643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647" y="4826556"/>
            <a:ext cx="221099" cy="276344"/>
          </a:xfrm>
          <a:prstGeom prst="rect">
            <a:avLst/>
          </a:prstGeom>
        </p:spPr>
      </p:pic>
      <p:sp>
        <p:nvSpPr>
          <p:cNvPr id="36" name="Shape 17">
            <a:extLst>
              <a:ext uri="{FF2B5EF4-FFF2-40B4-BE49-F238E27FC236}">
                <a16:creationId xmlns:a16="http://schemas.microsoft.com/office/drawing/2014/main" id="{B5EAF52B-29E9-2F67-440F-DCC8C3E7A319}"/>
              </a:ext>
            </a:extLst>
          </p:cNvPr>
          <p:cNvSpPr/>
          <p:nvPr/>
        </p:nvSpPr>
        <p:spPr>
          <a:xfrm>
            <a:off x="5202794" y="4963326"/>
            <a:ext cx="4409003" cy="1360884"/>
          </a:xfrm>
          <a:prstGeom prst="roundRect">
            <a:avLst>
              <a:gd name="adj" fmla="val 806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20">
            <a:extLst>
              <a:ext uri="{FF2B5EF4-FFF2-40B4-BE49-F238E27FC236}">
                <a16:creationId xmlns:a16="http://schemas.microsoft.com/office/drawing/2014/main" id="{DAD2CA71-A5C9-806E-50A7-A0086167B3A2}"/>
              </a:ext>
            </a:extLst>
          </p:cNvPr>
          <p:cNvSpPr/>
          <p:nvPr/>
        </p:nvSpPr>
        <p:spPr>
          <a:xfrm>
            <a:off x="5409843" y="542397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Workforce Development</a:t>
            </a:r>
            <a:endParaRPr lang="en-US" dirty="0"/>
          </a:p>
        </p:txBody>
      </p:sp>
      <p:sp>
        <p:nvSpPr>
          <p:cNvPr id="38" name="Text 21">
            <a:extLst>
              <a:ext uri="{FF2B5EF4-FFF2-40B4-BE49-F238E27FC236}">
                <a16:creationId xmlns:a16="http://schemas.microsoft.com/office/drawing/2014/main" id="{3382CD4A-3261-F018-E8AA-DFB458CD7202}"/>
              </a:ext>
            </a:extLst>
          </p:cNvPr>
          <p:cNvSpPr/>
          <p:nvPr/>
        </p:nvSpPr>
        <p:spPr>
          <a:xfrm>
            <a:off x="5409843" y="5822362"/>
            <a:ext cx="4017765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 in upskilling teams to manage advanced</a:t>
            </a:r>
          </a:p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environments.</a:t>
            </a:r>
            <a:endParaRPr lang="en-US" sz="1450" dirty="0"/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CD4C98B1-4F93-235F-379A-11EC903B642C}"/>
              </a:ext>
            </a:extLst>
          </p:cNvPr>
          <p:cNvSpPr/>
          <p:nvPr/>
        </p:nvSpPr>
        <p:spPr>
          <a:xfrm>
            <a:off x="5202794" y="4927985"/>
            <a:ext cx="4224814" cy="91440"/>
          </a:xfrm>
          <a:prstGeom prst="roundRect">
            <a:avLst>
              <a:gd name="adj" fmla="val 18139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19">
            <a:extLst>
              <a:ext uri="{FF2B5EF4-FFF2-40B4-BE49-F238E27FC236}">
                <a16:creationId xmlns:a16="http://schemas.microsoft.com/office/drawing/2014/main" id="{5E68BB2F-093E-83B5-0DD3-E593EC615287}"/>
              </a:ext>
            </a:extLst>
          </p:cNvPr>
          <p:cNvSpPr/>
          <p:nvPr/>
        </p:nvSpPr>
        <p:spPr>
          <a:xfrm>
            <a:off x="7038797" y="4697301"/>
            <a:ext cx="552807" cy="552807"/>
          </a:xfrm>
          <a:prstGeom prst="roundRect">
            <a:avLst>
              <a:gd name="adj" fmla="val 16541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2" name="Image 4" descr="preencoded.png">
            <a:extLst>
              <a:ext uri="{FF2B5EF4-FFF2-40B4-BE49-F238E27FC236}">
                <a16:creationId xmlns:a16="http://schemas.microsoft.com/office/drawing/2014/main" id="{C961E139-929F-A6BF-22AD-0607F08D5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436" y="4824483"/>
            <a:ext cx="221099" cy="2763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7270"/>
            <a:ext cx="7556421" cy="5316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900"/>
              </a:lnSpc>
              <a:buNone/>
            </a:pPr>
            <a:r>
              <a:rPr lang="en-US" sz="167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16700" dirty="0"/>
          </a:p>
        </p:txBody>
      </p:sp>
      <p:sp>
        <p:nvSpPr>
          <p:cNvPr id="4" name="Text 1"/>
          <p:cNvSpPr/>
          <p:nvPr/>
        </p:nvSpPr>
        <p:spPr>
          <a:xfrm>
            <a:off x="6280190" y="675870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Embrace the challenges, unlock the future.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618</Words>
  <Application>Microsoft Office PowerPoint</Application>
  <PresentationFormat>Custom</PresentationFormat>
  <Paragraphs>71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FARHAN ALI</cp:lastModifiedBy>
  <cp:revision>3</cp:revision>
  <dcterms:created xsi:type="dcterms:W3CDTF">2025-09-10T16:17:55Z</dcterms:created>
  <dcterms:modified xsi:type="dcterms:W3CDTF">2025-09-10T16:31:53Z</dcterms:modified>
</cp:coreProperties>
</file>